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8C750-B3E3-417F-87A8-1B0E188708E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5BAFE-CC0F-4444-B204-F986708C1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4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5BAFE-CC0F-4444-B204-F986708C1F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4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5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8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3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22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36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42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07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37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99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DD13-143F-468C-8B51-F5AA2495B61A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ADE7-4DA0-430D-863E-40B11BFBF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92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0662" y="1045395"/>
            <a:ext cx="651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ПОЧВЫ</a:t>
            </a:r>
            <a:endParaRPr lang="ru-RU" sz="8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84404" y="4623900"/>
            <a:ext cx="31182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Работу выполнили:</a:t>
            </a:r>
          </a:p>
          <a:p>
            <a:pPr algn="r"/>
            <a:r>
              <a:rPr lang="ru-RU" dirty="0"/>
              <a:t>Ученики 11класса</a:t>
            </a:r>
          </a:p>
          <a:p>
            <a:pPr algn="r"/>
            <a:r>
              <a: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Малинин Тимур</a:t>
            </a:r>
          </a:p>
          <a:p>
            <a:pPr algn="r"/>
            <a:r>
              <a:rPr lang="ru-RU" dirty="0"/>
              <a:t>Егорова Ярослава</a:t>
            </a:r>
          </a:p>
          <a:p>
            <a:pPr algn="r"/>
            <a:r>
              <a: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Руководитель:</a:t>
            </a:r>
          </a:p>
          <a:p>
            <a:pPr algn="r"/>
            <a:r>
              <a:rPr lang="ru-RU" dirty="0"/>
              <a:t>Смирнова Людмила Владимировна</a:t>
            </a:r>
            <a:endParaRPr lang="ru-RU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80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855" y="233737"/>
            <a:ext cx="6197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ЛАБОРАТОРНАЯ РАБОТА</a:t>
            </a:r>
            <a:endParaRPr lang="ru-RU" sz="1800" b="1" kern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413" y="1014574"/>
            <a:ext cx="10749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Перечень датчиков</a:t>
            </a:r>
            <a:r>
              <a: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цифровая лаборатория с датчиком 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</a:t>
            </a:r>
          </a:p>
          <a:p>
            <a:r>
              <a:rPr lang="ru-RU" b="1" dirty="0"/>
              <a:t>Дополнительное оборудование: </a:t>
            </a:r>
            <a:r>
              <a:rPr lang="ru-RU" dirty="0"/>
              <a:t>штатив лабораторный с муфтой и кольцом, воронка, фильтровальная бумага, пробирки, пробирочный штатив, стеклянные палочки, химические стаканы </a:t>
            </a:r>
          </a:p>
          <a:p>
            <a:r>
              <a:rPr lang="ru-RU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работы: </a:t>
            </a:r>
            <a:r>
              <a: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определить характер среды (кислая, щелочная, нейтральная) различных видов почв и сделать вывод об их пригодности для выращивания различных с\х растений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B66B24E-9F19-DC5D-9E2F-0E18CBE6E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74" y="2815470"/>
            <a:ext cx="2578832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29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239050"/>
              </p:ext>
            </p:extLst>
          </p:nvPr>
        </p:nvGraphicFramePr>
        <p:xfrm>
          <a:off x="1040259" y="2630186"/>
          <a:ext cx="5088277" cy="2080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9575">
                  <a:extLst>
                    <a:ext uri="{9D8B030D-6E8A-4147-A177-3AD203B41FA5}">
                      <a16:colId xmlns:a16="http://schemas.microsoft.com/office/drawing/2014/main" val="1187899972"/>
                    </a:ext>
                  </a:extLst>
                </a:gridCol>
                <a:gridCol w="885510">
                  <a:extLst>
                    <a:ext uri="{9D8B030D-6E8A-4147-A177-3AD203B41FA5}">
                      <a16:colId xmlns:a16="http://schemas.microsoft.com/office/drawing/2014/main" val="62416181"/>
                    </a:ext>
                  </a:extLst>
                </a:gridCol>
                <a:gridCol w="933192">
                  <a:extLst>
                    <a:ext uri="{9D8B030D-6E8A-4147-A177-3AD203B41FA5}">
                      <a16:colId xmlns:a16="http://schemas.microsoft.com/office/drawing/2014/main" val="748944005"/>
                    </a:ext>
                  </a:extLst>
                </a:gridCol>
              </a:tblGrid>
              <a:tr h="273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Характеристика почвы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Образец почвы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133245"/>
                  </a:ext>
                </a:extLst>
              </a:tr>
              <a:tr h="726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№1 (Белый Омут)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№2 (поселок Горняк)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797308633"/>
                  </a:ext>
                </a:extLst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Уровень </a:t>
                      </a:r>
                      <a:r>
                        <a:rPr lang="en-US" sz="1100" u="none" strike="noStrike">
                          <a:effectLst/>
                        </a:rPr>
                        <a:t>pH </a:t>
                      </a:r>
                      <a:r>
                        <a:rPr lang="ru-RU" sz="1100" u="none" strike="noStrike">
                          <a:effectLst/>
                        </a:rPr>
                        <a:t>по датчику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2239608049"/>
                  </a:ext>
                </a:extLst>
              </a:tr>
              <a:tr h="807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Уровень pH с использованием индикаторной бумаги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391259348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10127" y="1417833"/>
            <a:ext cx="4543747" cy="65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Таблица №1. Результаты измерения кислотности образцов почв</a:t>
            </a:r>
            <a:endParaRPr lang="ru-RU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97420"/>
              </p:ext>
            </p:extLst>
          </p:nvPr>
        </p:nvGraphicFramePr>
        <p:xfrm>
          <a:off x="6869557" y="2630185"/>
          <a:ext cx="5088277" cy="2080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5668">
                  <a:extLst>
                    <a:ext uri="{9D8B030D-6E8A-4147-A177-3AD203B41FA5}">
                      <a16:colId xmlns:a16="http://schemas.microsoft.com/office/drawing/2014/main" val="1138850800"/>
                    </a:ext>
                  </a:extLst>
                </a:gridCol>
                <a:gridCol w="3102609">
                  <a:extLst>
                    <a:ext uri="{9D8B030D-6E8A-4147-A177-3AD203B41FA5}">
                      <a16:colId xmlns:a16="http://schemas.microsoft.com/office/drawing/2014/main" val="2277170986"/>
                    </a:ext>
                  </a:extLst>
                </a:gridCol>
              </a:tblGrid>
              <a:tr h="34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реакция среды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626313309"/>
                  </a:ext>
                </a:extLst>
              </a:tr>
              <a:tr h="346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4,1 - 4,5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сильнокислая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472280202"/>
                  </a:ext>
                </a:extLst>
              </a:tr>
              <a:tr h="346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4,6 - 5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среднекислая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022232518"/>
                  </a:ext>
                </a:extLst>
              </a:tr>
              <a:tr h="346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5,1 - 5,5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слабокислая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4064729343"/>
                  </a:ext>
                </a:extLst>
              </a:tr>
              <a:tr h="693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5,6 - 6,0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близкая к нейтральной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2367311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35748" y="1417833"/>
            <a:ext cx="415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Таблица №2. Кислотность дерново-подзолистых почв</a:t>
            </a:r>
            <a:endParaRPr lang="ru-RU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93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Сорняки, произрастающие на нейтральной или близко к слабощелочной почве.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П. Белый Омут.</a:t>
            </a:r>
          </a:p>
          <a:p>
            <a:r>
              <a:rPr lang="ru-RU" dirty="0"/>
              <a:t>Подорожник</a:t>
            </a:r>
          </a:p>
          <a:p>
            <a:r>
              <a:rPr lang="ru-RU" dirty="0"/>
              <a:t>Сурепка дикая</a:t>
            </a:r>
          </a:p>
          <a:p>
            <a:r>
              <a:rPr lang="ru-RU" dirty="0"/>
              <a:t>Пырей ползучий</a:t>
            </a:r>
          </a:p>
          <a:p>
            <a:r>
              <a:rPr lang="ru-RU" dirty="0"/>
              <a:t>Ежа сборная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П. Горняк.</a:t>
            </a:r>
          </a:p>
          <a:p>
            <a:r>
              <a:rPr lang="ru-RU" dirty="0"/>
              <a:t>Осока</a:t>
            </a:r>
          </a:p>
          <a:p>
            <a:r>
              <a:rPr lang="ru-RU" dirty="0"/>
              <a:t>Одуванчик лекарственный</a:t>
            </a:r>
          </a:p>
          <a:p>
            <a:r>
              <a:rPr lang="ru-RU" dirty="0"/>
              <a:t>Лебеда</a:t>
            </a:r>
          </a:p>
          <a:p>
            <a:r>
              <a:rPr lang="ru-RU" dirty="0"/>
              <a:t>Пырей ползучий</a:t>
            </a:r>
          </a:p>
        </p:txBody>
      </p:sp>
    </p:spTree>
    <p:extLst>
      <p:ext uri="{BB962C8B-B14F-4D97-AF65-F5344CB8AC3E}">
        <p14:creationId xmlns:p14="http://schemas.microsoft.com/office/powerpoint/2010/main" val="4175450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121" y="118546"/>
            <a:ext cx="11434281" cy="2121220"/>
          </a:xfrm>
        </p:spPr>
        <p:txBody>
          <a:bodyPr>
            <a:normAutofit fontScale="90000"/>
          </a:bodyPr>
          <a:lstStyle/>
          <a:p>
            <a:r>
              <a:rPr lang="ru-RU" dirty="0"/>
              <a:t>Вывод: Почва на обоих участках слабощелочная, так как уровень </a:t>
            </a:r>
            <a:r>
              <a:rPr lang="en-US" dirty="0"/>
              <a:t>pH</a:t>
            </a:r>
            <a:r>
              <a:rPr lang="ru-RU" dirty="0"/>
              <a:t> ≈ 8,4. Преимущественно произрастают сорняки, которые любят нейтральную или слабощелочную почву.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61" y="2496619"/>
            <a:ext cx="5554896" cy="24997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701" y="2496619"/>
            <a:ext cx="5554895" cy="249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99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207</Words>
  <Application>Microsoft Office PowerPoint</Application>
  <PresentationFormat>Широкоэкранный</PresentationFormat>
  <Paragraphs>46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Сорняки, произрастающие на нейтральной или близко к слабощелочной почве.</vt:lpstr>
      <vt:lpstr>Вывод: Почва на обоих участках слабощелочная, так как уровень pH ≈ 8,4. Преимущественно произрастают сорняки, которые любят нейтральную или слабощелочную почву.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наведи порядок у пк</cp:lastModifiedBy>
  <cp:revision>5</cp:revision>
  <dcterms:created xsi:type="dcterms:W3CDTF">2024-11-28T10:43:39Z</dcterms:created>
  <dcterms:modified xsi:type="dcterms:W3CDTF">2024-11-30T08:13:23Z</dcterms:modified>
</cp:coreProperties>
</file>