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8C750-B3E3-417F-87A8-1B0E188708EA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5BAFE-CC0F-4444-B204-F986708C1F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348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5BAFE-CC0F-4444-B204-F986708C1F1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49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DD13-143F-468C-8B51-F5AA2495B61A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DE7-4DA0-430D-863E-40B11BFBF4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055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DD13-143F-468C-8B51-F5AA2495B61A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DE7-4DA0-430D-863E-40B11BFBF4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086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DD13-143F-468C-8B51-F5AA2495B61A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DE7-4DA0-430D-863E-40B11BFBF4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780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DD13-143F-468C-8B51-F5AA2495B61A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DE7-4DA0-430D-863E-40B11BFBF4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132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DD13-143F-468C-8B51-F5AA2495B61A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DE7-4DA0-430D-863E-40B11BFBF4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89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DD13-143F-468C-8B51-F5AA2495B61A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DE7-4DA0-430D-863E-40B11BFBF4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221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DD13-143F-468C-8B51-F5AA2495B61A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DE7-4DA0-430D-863E-40B11BFBF4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361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DD13-143F-468C-8B51-F5AA2495B61A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DE7-4DA0-430D-863E-40B11BFBF4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428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DD13-143F-468C-8B51-F5AA2495B61A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DE7-4DA0-430D-863E-40B11BFBF4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078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DD13-143F-468C-8B51-F5AA2495B61A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DE7-4DA0-430D-863E-40B11BFBF4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378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DD13-143F-468C-8B51-F5AA2495B61A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ADE7-4DA0-430D-863E-40B11BFBF4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993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EDD13-143F-468C-8B51-F5AA2495B61A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BADE7-4DA0-430D-863E-40B11BFBF4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921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60662" y="1045395"/>
            <a:ext cx="65189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ПОЧВЫ</a:t>
            </a:r>
            <a:endParaRPr lang="ru-RU" sz="8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84404" y="4623900"/>
            <a:ext cx="311820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Работу выполнили:</a:t>
            </a:r>
          </a:p>
          <a:p>
            <a:pPr algn="r"/>
            <a:r>
              <a:rPr lang="ru-RU" dirty="0"/>
              <a:t>Ученики 11класса</a:t>
            </a:r>
          </a:p>
          <a:p>
            <a:pPr algn="r"/>
            <a:r>
              <a:rPr lang="ru-RU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Малинин Тимур</a:t>
            </a:r>
          </a:p>
          <a:p>
            <a:pPr algn="r"/>
            <a:r>
              <a:rPr lang="ru-RU" dirty="0"/>
              <a:t>Егорова Ярослава</a:t>
            </a:r>
          </a:p>
          <a:p>
            <a:pPr algn="r"/>
            <a:r>
              <a:rPr lang="ru-RU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Руководитель:</a:t>
            </a:r>
          </a:p>
          <a:p>
            <a:pPr algn="r"/>
            <a:r>
              <a:rPr lang="ru-RU" dirty="0"/>
              <a:t>Смирнова Людмила Владимировна</a:t>
            </a:r>
            <a:endParaRPr lang="ru-RU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6808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855" y="233737"/>
            <a:ext cx="6197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ЛАБОРАТОРНАЯ РАБОТА</a:t>
            </a:r>
            <a:endParaRPr lang="ru-RU" sz="1800" b="1" kern="12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1413" y="1014574"/>
            <a:ext cx="107493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Перечень датчиков</a:t>
            </a:r>
            <a:r>
              <a:rPr lang="ru-RU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цифровая лаборатория с датчиком </a:t>
            </a:r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</a:t>
            </a:r>
          </a:p>
          <a:p>
            <a:r>
              <a:rPr lang="ru-RU" b="1" dirty="0"/>
              <a:t>Дополнительное оборудование: </a:t>
            </a:r>
            <a:r>
              <a:rPr lang="ru-RU" dirty="0"/>
              <a:t>штатив лабораторный с муфтой и кольцом, воронка, фильтровальная бумага, пробирки, пробирочный штатив, стеклянные палочки, химические стаканы </a:t>
            </a:r>
          </a:p>
          <a:p>
            <a:r>
              <a:rPr lang="ru-RU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Цель работы: </a:t>
            </a:r>
            <a:r>
              <a:rPr lang="ru-RU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определить характер среды (кислая, щелочная, нейтральная) различных видов почв и сделать вывод об их пригодности для выращивания различных с\х растений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B66B24E-9F19-DC5D-9E2F-0E18CBE6EF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974" y="2815470"/>
            <a:ext cx="2578832" cy="342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291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239050"/>
              </p:ext>
            </p:extLst>
          </p:nvPr>
        </p:nvGraphicFramePr>
        <p:xfrm>
          <a:off x="1040259" y="2630186"/>
          <a:ext cx="5088277" cy="20805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69575">
                  <a:extLst>
                    <a:ext uri="{9D8B030D-6E8A-4147-A177-3AD203B41FA5}">
                      <a16:colId xmlns:a16="http://schemas.microsoft.com/office/drawing/2014/main" val="1187899972"/>
                    </a:ext>
                  </a:extLst>
                </a:gridCol>
                <a:gridCol w="885510">
                  <a:extLst>
                    <a:ext uri="{9D8B030D-6E8A-4147-A177-3AD203B41FA5}">
                      <a16:colId xmlns:a16="http://schemas.microsoft.com/office/drawing/2014/main" val="62416181"/>
                    </a:ext>
                  </a:extLst>
                </a:gridCol>
                <a:gridCol w="933192">
                  <a:extLst>
                    <a:ext uri="{9D8B030D-6E8A-4147-A177-3AD203B41FA5}">
                      <a16:colId xmlns:a16="http://schemas.microsoft.com/office/drawing/2014/main" val="748944005"/>
                    </a:ext>
                  </a:extLst>
                </a:gridCol>
              </a:tblGrid>
              <a:tr h="27337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Характеристика почвы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Образец почвы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133245"/>
                  </a:ext>
                </a:extLst>
              </a:tr>
              <a:tr h="7267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№1 (Белый Омут)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№2 (поселок Горняк)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1797308633"/>
                  </a:ext>
                </a:extLst>
              </a:tr>
              <a:tr h="27337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Уровень </a:t>
                      </a:r>
                      <a:r>
                        <a:rPr lang="en-US" sz="1100" u="none" strike="noStrike">
                          <a:effectLst/>
                        </a:rPr>
                        <a:t>pH </a:t>
                      </a:r>
                      <a:r>
                        <a:rPr lang="ru-RU" sz="1100" u="none" strike="noStrike">
                          <a:effectLst/>
                        </a:rPr>
                        <a:t>по датчику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8,4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8,3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  <a:extLst>
                  <a:ext uri="{0D108BD9-81ED-4DB2-BD59-A6C34878D82A}">
                    <a16:rowId xmlns:a16="http://schemas.microsoft.com/office/drawing/2014/main" val="2239608049"/>
                  </a:ext>
                </a:extLst>
              </a:tr>
              <a:tr h="80700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Уровень pH с использованием индикаторной бумаги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ctr"/>
                </a:tc>
                <a:extLst>
                  <a:ext uri="{0D108BD9-81ED-4DB2-BD59-A6C34878D82A}">
                    <a16:rowId xmlns:a16="http://schemas.microsoft.com/office/drawing/2014/main" val="391259348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10127" y="1417833"/>
            <a:ext cx="4543747" cy="657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Таблица №1. Результаты измерения кислотности образцов почв</a:t>
            </a:r>
            <a:endParaRPr lang="ru-RU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797420"/>
              </p:ext>
            </p:extLst>
          </p:nvPr>
        </p:nvGraphicFramePr>
        <p:xfrm>
          <a:off x="6869557" y="2630185"/>
          <a:ext cx="5088277" cy="20805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5668">
                  <a:extLst>
                    <a:ext uri="{9D8B030D-6E8A-4147-A177-3AD203B41FA5}">
                      <a16:colId xmlns:a16="http://schemas.microsoft.com/office/drawing/2014/main" val="1138850800"/>
                    </a:ext>
                  </a:extLst>
                </a:gridCol>
                <a:gridCol w="3102609">
                  <a:extLst>
                    <a:ext uri="{9D8B030D-6E8A-4147-A177-3AD203B41FA5}">
                      <a16:colId xmlns:a16="http://schemas.microsoft.com/office/drawing/2014/main" val="2277170986"/>
                    </a:ext>
                  </a:extLst>
                </a:gridCol>
              </a:tblGrid>
              <a:tr h="34675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реакция среды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3626313309"/>
                  </a:ext>
                </a:extLst>
              </a:tr>
              <a:tr h="34675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4,1 - 4,5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сильнокислая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2472280202"/>
                  </a:ext>
                </a:extLst>
              </a:tr>
              <a:tr h="34675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4,6 - 5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среднекислая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3022232518"/>
                  </a:ext>
                </a:extLst>
              </a:tr>
              <a:tr h="34675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5,1 - 5,5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слабокислая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4064729343"/>
                  </a:ext>
                </a:extLst>
              </a:tr>
              <a:tr h="69350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5,6 - 6,0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близкая к нейтральной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5" marR="3175" marT="3175" marB="0" anchor="b"/>
                </a:tc>
                <a:extLst>
                  <a:ext uri="{0D108BD9-81ED-4DB2-BD59-A6C34878D82A}">
                    <a16:rowId xmlns:a16="http://schemas.microsoft.com/office/drawing/2014/main" val="32367311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335748" y="1417833"/>
            <a:ext cx="4155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Таблица №2. Кислотность дерново-подзолистых почв</a:t>
            </a:r>
            <a:endParaRPr lang="ru-RU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3934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Сорняки, произрастающие на нейтральной или близко к слабощелочной почве.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П. Белый Омут.</a:t>
            </a:r>
          </a:p>
          <a:p>
            <a:r>
              <a:rPr lang="ru-RU" dirty="0"/>
              <a:t>Подорожник</a:t>
            </a:r>
          </a:p>
          <a:p>
            <a:r>
              <a:rPr lang="ru-RU" dirty="0"/>
              <a:t>Сурепка дикая</a:t>
            </a:r>
          </a:p>
          <a:p>
            <a:r>
              <a:rPr lang="ru-RU" dirty="0"/>
              <a:t>Пырей ползучий</a:t>
            </a:r>
          </a:p>
          <a:p>
            <a:r>
              <a:rPr lang="ru-RU" dirty="0"/>
              <a:t>Ежа сборная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П. Горняк.</a:t>
            </a:r>
          </a:p>
          <a:p>
            <a:r>
              <a:rPr lang="ru-RU" dirty="0"/>
              <a:t>Осока</a:t>
            </a:r>
          </a:p>
          <a:p>
            <a:r>
              <a:rPr lang="ru-RU" dirty="0"/>
              <a:t>Одуванчик лекарственный</a:t>
            </a:r>
          </a:p>
          <a:p>
            <a:r>
              <a:rPr lang="ru-RU" dirty="0"/>
              <a:t>Лебеда</a:t>
            </a:r>
          </a:p>
          <a:p>
            <a:r>
              <a:rPr lang="ru-RU" dirty="0"/>
              <a:t>Пырей ползучий</a:t>
            </a:r>
          </a:p>
        </p:txBody>
      </p:sp>
    </p:spTree>
    <p:extLst>
      <p:ext uri="{BB962C8B-B14F-4D97-AF65-F5344CB8AC3E}">
        <p14:creationId xmlns:p14="http://schemas.microsoft.com/office/powerpoint/2010/main" val="4175450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3121" y="118546"/>
            <a:ext cx="11434281" cy="2121220"/>
          </a:xfrm>
        </p:spPr>
        <p:txBody>
          <a:bodyPr>
            <a:normAutofit fontScale="90000"/>
          </a:bodyPr>
          <a:lstStyle/>
          <a:p>
            <a:r>
              <a:rPr lang="ru-RU" dirty="0"/>
              <a:t>Вывод: Почва на обоих участках слабощелочная, так как уровень </a:t>
            </a:r>
            <a:r>
              <a:rPr lang="en-US" dirty="0"/>
              <a:t>pH</a:t>
            </a:r>
            <a:r>
              <a:rPr lang="ru-RU" dirty="0"/>
              <a:t> ≈ 8,4. Преимущественно произрастают сорняки, которые любят нейтральную или слабощелочную почву.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61" y="2496619"/>
            <a:ext cx="5554896" cy="249970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701" y="2496619"/>
            <a:ext cx="5554895" cy="2499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2990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207</Words>
  <Application>Microsoft Office PowerPoint</Application>
  <PresentationFormat>Широкоэкранный</PresentationFormat>
  <Paragraphs>46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Сорняки, произрастающие на нейтральной или близко к слабощелочной почве.</vt:lpstr>
      <vt:lpstr>Вывод: Почва на обоих участках слабощелочная, так как уровень pH ≈ 8,4. Преимущественно произрастают сорняки, которые любят нейтральную или слабощелочную почву.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Teacher</dc:creator>
  <cp:lastModifiedBy>наведи порядок у пк</cp:lastModifiedBy>
  <cp:revision>5</cp:revision>
  <dcterms:created xsi:type="dcterms:W3CDTF">2024-11-28T10:43:39Z</dcterms:created>
  <dcterms:modified xsi:type="dcterms:W3CDTF">2024-11-30T08:13:23Z</dcterms:modified>
</cp:coreProperties>
</file>